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252525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096000" y="0"/>
            <a:ext cx="3657600" cy="6858000"/>
          </a:xfrm>
          <a:custGeom>
            <a:avLst/>
            <a:gdLst/>
            <a:ahLst/>
            <a:cxnLst/>
            <a:rect l="l" t="t" r="r" b="b"/>
            <a:pathLst>
              <a:path w="3657600" h="6858000">
                <a:moveTo>
                  <a:pt x="3657600" y="0"/>
                </a:moveTo>
                <a:lnTo>
                  <a:pt x="0" y="0"/>
                </a:lnTo>
                <a:lnTo>
                  <a:pt x="0" y="6858000"/>
                </a:lnTo>
                <a:lnTo>
                  <a:pt x="3657600" y="6858000"/>
                </a:lnTo>
                <a:lnTo>
                  <a:pt x="3657600" y="0"/>
                </a:lnTo>
                <a:close/>
              </a:path>
            </a:pathLst>
          </a:custGeom>
          <a:solidFill>
            <a:srgbClr val="EE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252525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252525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252525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575" y="318071"/>
            <a:ext cx="8928735" cy="18149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252525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7575" y="2681859"/>
            <a:ext cx="10299065" cy="17995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43126" y="576326"/>
            <a:ext cx="4267200" cy="0"/>
          </a:xfrm>
          <a:custGeom>
            <a:avLst/>
            <a:gdLst/>
            <a:ahLst/>
            <a:cxnLst/>
            <a:rect l="l" t="t" r="r" b="b"/>
            <a:pathLst>
              <a:path w="4267200" h="0">
                <a:moveTo>
                  <a:pt x="0" y="0"/>
                </a:moveTo>
                <a:lnTo>
                  <a:pt x="4267200" y="0"/>
                </a:lnTo>
              </a:path>
            </a:pathLst>
          </a:custGeom>
          <a:ln w="63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101326" y="576326"/>
            <a:ext cx="1259840" cy="0"/>
          </a:xfrm>
          <a:custGeom>
            <a:avLst/>
            <a:gdLst/>
            <a:ahLst/>
            <a:cxnLst/>
            <a:rect l="l" t="t" r="r" b="b"/>
            <a:pathLst>
              <a:path w="1259840" h="0">
                <a:moveTo>
                  <a:pt x="0" y="0"/>
                </a:moveTo>
                <a:lnTo>
                  <a:pt x="1259331" y="0"/>
                </a:lnTo>
              </a:path>
            </a:pathLst>
          </a:custGeom>
          <a:ln w="63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914400" y="571500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9144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93775" y="1951926"/>
            <a:ext cx="4832985" cy="2074545"/>
          </a:xfrm>
          <a:prstGeom prst="rect"/>
        </p:spPr>
        <p:txBody>
          <a:bodyPr wrap="square" lIns="0" tIns="96520" rIns="0" bIns="0" rtlCol="0" vert="horz">
            <a:spAutoFit/>
          </a:bodyPr>
          <a:lstStyle/>
          <a:p>
            <a:pPr marL="12700" marR="5080">
              <a:lnSpc>
                <a:spcPts val="5180"/>
              </a:lnSpc>
              <a:spcBef>
                <a:spcPts val="760"/>
              </a:spcBef>
            </a:pPr>
            <a:r>
              <a:rPr dirty="0" spc="95"/>
              <a:t>Beschaffungs- </a:t>
            </a:r>
            <a:r>
              <a:rPr dirty="0" spc="145"/>
              <a:t>planung</a:t>
            </a:r>
            <a:r>
              <a:rPr dirty="0" spc="-250"/>
              <a:t> </a:t>
            </a:r>
            <a:r>
              <a:rPr dirty="0"/>
              <a:t>in</a:t>
            </a:r>
            <a:r>
              <a:rPr dirty="0" spc="-290"/>
              <a:t> </a:t>
            </a:r>
            <a:r>
              <a:rPr dirty="0" spc="-35"/>
              <a:t>ERP- </a:t>
            </a:r>
            <a:r>
              <a:rPr dirty="0" spc="175"/>
              <a:t>Systemen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1146492" y="5040233"/>
            <a:ext cx="2715260" cy="816610"/>
          </a:xfrm>
          <a:prstGeom prst="rect">
            <a:avLst/>
          </a:prstGeom>
        </p:spPr>
        <p:txBody>
          <a:bodyPr wrap="square" lIns="0" tIns="1600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>
                <a:solidFill>
                  <a:srgbClr val="7E7E7E"/>
                </a:solidFill>
                <a:latin typeface="Calibri"/>
                <a:cs typeface="Calibri"/>
              </a:rPr>
              <a:t>Betriebliche</a:t>
            </a:r>
            <a:r>
              <a:rPr dirty="0" sz="1800" spc="-10">
                <a:solidFill>
                  <a:srgbClr val="7E7E7E"/>
                </a:solidFill>
                <a:latin typeface="Calibri"/>
                <a:cs typeface="Calibri"/>
              </a:rPr>
              <a:t> Anwendungen</a:t>
            </a:r>
            <a:r>
              <a:rPr dirty="0" sz="1800" spc="-6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1800" spc="-50">
                <a:solidFill>
                  <a:srgbClr val="7E7E7E"/>
                </a:solidFill>
                <a:latin typeface="Calibri"/>
                <a:cs typeface="Calibri"/>
              </a:rPr>
              <a:t>2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550">
                <a:solidFill>
                  <a:srgbClr val="252525"/>
                </a:solidFill>
                <a:latin typeface="Calibri"/>
                <a:cs typeface="Calibri"/>
              </a:rPr>
              <a:t>Kapitel</a:t>
            </a:r>
            <a:r>
              <a:rPr dirty="0" sz="1550" spc="5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252525"/>
                </a:solidFill>
                <a:latin typeface="Calibri"/>
                <a:cs typeface="Calibri"/>
              </a:rPr>
              <a:t>7</a:t>
            </a:r>
            <a:r>
              <a:rPr dirty="0" sz="1550" spc="7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252525"/>
                </a:solidFill>
                <a:latin typeface="Calibri"/>
                <a:cs typeface="Calibri"/>
              </a:rPr>
              <a:t>-</a:t>
            </a:r>
            <a:r>
              <a:rPr dirty="0" sz="1550" spc="1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252525"/>
                </a:solidFill>
                <a:latin typeface="Calibri"/>
                <a:cs typeface="Calibri"/>
              </a:rPr>
              <a:t>Beschaffungsplanung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39000" y="1485900"/>
            <a:ext cx="3657600" cy="44577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3" name="object 3" descr=""/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60960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6096000" y="6858000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F0F4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53800" y="561975"/>
              <a:ext cx="304800" cy="95250"/>
            </a:xfrm>
            <a:custGeom>
              <a:avLst/>
              <a:gdLst/>
              <a:ahLst/>
              <a:cxnLst/>
              <a:rect l="l" t="t" r="r" b="b"/>
              <a:pathLst>
                <a:path w="304800" h="95250">
                  <a:moveTo>
                    <a:pt x="0" y="0"/>
                  </a:moveTo>
                  <a:lnTo>
                    <a:pt x="304800" y="0"/>
                  </a:lnTo>
                </a:path>
                <a:path w="304800" h="95250">
                  <a:moveTo>
                    <a:pt x="0" y="95250"/>
                  </a:moveTo>
                  <a:lnTo>
                    <a:pt x="304800" y="95250"/>
                  </a:lnTo>
                </a:path>
              </a:pathLst>
            </a:custGeom>
            <a:ln w="1905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607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5"/>
              </a:spcBef>
            </a:pPr>
            <a:r>
              <a:rPr dirty="0" spc="40"/>
              <a:t>Fallbeispiele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50937" y="2726626"/>
            <a:ext cx="2757805" cy="6629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35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Herausforderungen</a:t>
            </a:r>
            <a:r>
              <a:rPr dirty="0" sz="2150" spc="16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in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der</a:t>
            </a:r>
            <a:r>
              <a:rPr dirty="0" sz="2150" spc="8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Automobilindustrie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57801" y="2421191"/>
            <a:ext cx="2230120" cy="95821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 marR="5080">
              <a:lnSpc>
                <a:spcPct val="91700"/>
              </a:lnSpc>
              <a:spcBef>
                <a:spcPts val="34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Erfolgreiche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Optimierung</a:t>
            </a:r>
            <a:r>
              <a:rPr dirty="0" sz="2150" spc="7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in</a:t>
            </a:r>
            <a:r>
              <a:rPr dirty="0" sz="2150" spc="10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der 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Elektronikbranche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369300" y="2722880"/>
            <a:ext cx="2663190" cy="663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Nachhaltigkeitsstrategi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en</a:t>
            </a:r>
            <a:r>
              <a:rPr dirty="0" sz="2150" spc="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im</a:t>
            </a:r>
            <a:r>
              <a:rPr dirty="0" sz="2150" spc="8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Einzelhandel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46492" y="3886517"/>
            <a:ext cx="2542540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steigende</a:t>
            </a:r>
            <a:r>
              <a:rPr dirty="0" sz="1550" spc="1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Komplexität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globalen</a:t>
            </a:r>
            <a:r>
              <a:rPr dirty="0" sz="155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Lieferketten</a:t>
            </a:r>
            <a:r>
              <a:rPr dirty="0" sz="1550" spc="2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Abhängigkeit</a:t>
            </a:r>
            <a:r>
              <a:rPr dirty="0" sz="1550" spc="1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1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Just-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in-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Time-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Lieferungen</a:t>
            </a:r>
            <a:r>
              <a:rPr dirty="0" sz="1550" spc="1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haben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signifikante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Herausforderungen</a:t>
            </a:r>
            <a:r>
              <a:rPr dirty="0" sz="1550" spc="25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für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Automobilindustrie hervorgebracht.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57801" y="3886517"/>
            <a:ext cx="2700655" cy="159194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</a:t>
            </a:r>
            <a:r>
              <a:rPr dirty="0" sz="155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Unternehmen</a:t>
            </a:r>
            <a:r>
              <a:rPr dirty="0" sz="1550" spc="3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Elektronikbranche</a:t>
            </a:r>
            <a:r>
              <a:rPr dirty="0" sz="1550" spc="2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hat</a:t>
            </a:r>
            <a:r>
              <a:rPr dirty="0" sz="1550" spc="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durch</a:t>
            </a:r>
            <a:r>
              <a:rPr dirty="0" sz="1550" spc="1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Implementierung</a:t>
            </a:r>
            <a:r>
              <a:rPr dirty="0" sz="1550" spc="2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innovativer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Technologien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-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Stärkung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Lieferantenbeziehungen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signifikante</a:t>
            </a:r>
            <a:r>
              <a:rPr dirty="0" sz="1550" spc="-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Verbesserungen</a:t>
            </a:r>
            <a:r>
              <a:rPr dirty="0" sz="1550" spc="3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in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erzielt.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369300" y="3886517"/>
            <a:ext cx="2614930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Einzelhandelsunternehmen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hat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durch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Integration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Nachhaltigkeitskriterien</a:t>
            </a:r>
            <a:r>
              <a:rPr dirty="0" sz="1550" spc="3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nicht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nur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Risiken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reduziert,</a:t>
            </a:r>
            <a:r>
              <a:rPr dirty="0" sz="1550" spc="1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sondern</a:t>
            </a:r>
            <a:r>
              <a:rPr dirty="0" sz="1550" spc="2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auch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Marktposition</a:t>
            </a:r>
            <a:r>
              <a:rPr dirty="0" sz="1550" spc="2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gestärkt</a:t>
            </a:r>
            <a:r>
              <a:rPr dirty="0" sz="1550" spc="1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das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Unternehmensimage verbessert.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353800" y="5619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3538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93775" y="716343"/>
            <a:ext cx="3990340" cy="7581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Einführung</a:t>
            </a:r>
            <a:r>
              <a:rPr dirty="0" spc="-380"/>
              <a:t> </a:t>
            </a:r>
            <a:r>
              <a:rPr dirty="0" spc="-25"/>
              <a:t>in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993775" y="1374457"/>
            <a:ext cx="6729095" cy="758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spc="125">
                <a:solidFill>
                  <a:srgbClr val="252525"/>
                </a:solidFill>
                <a:latin typeface="Lucida Sans Unicode"/>
                <a:cs typeface="Lucida Sans Unicode"/>
              </a:rPr>
              <a:t>Beschaffungsplanung</a:t>
            </a:r>
            <a:endParaRPr sz="4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9985" y="3025457"/>
            <a:ext cx="258445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Bedeutung</a:t>
            </a:r>
            <a:r>
              <a:rPr dirty="0" sz="2150" spc="2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und</a:t>
            </a:r>
            <a:r>
              <a:rPr dirty="0" sz="2150" spc="14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0" b="1">
                <a:solidFill>
                  <a:srgbClr val="404040"/>
                </a:solidFill>
                <a:latin typeface="Calibri"/>
                <a:cs typeface="Calibri"/>
              </a:rPr>
              <a:t>Zweck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57801" y="2722880"/>
            <a:ext cx="1995170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Optimierung</a:t>
            </a:r>
            <a:r>
              <a:rPr dirty="0" sz="2150" spc="18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von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57801" y="3028632"/>
            <a:ext cx="118491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Prozessen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69300" y="2722880"/>
            <a:ext cx="1536065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Transparente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69300" y="3028632"/>
            <a:ext cx="125984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Lieferkette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46492" y="3886517"/>
            <a:ext cx="2682240" cy="203073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ct val="93400"/>
              </a:lnSpc>
              <a:spcBef>
                <a:spcPts val="250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ist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ein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wesentlicher</a:t>
            </a:r>
            <a:r>
              <a:rPr dirty="0" sz="1550" spc="1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Bestandteil</a:t>
            </a:r>
            <a:r>
              <a:rPr dirty="0" sz="1550" spc="1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ERP-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Systemen,</a:t>
            </a:r>
            <a:r>
              <a:rPr dirty="0" sz="1550" spc="1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um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den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Einkauf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Waren</a:t>
            </a:r>
            <a:r>
              <a:rPr dirty="0" sz="1550" spc="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Dienstleistungen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optimieren.</a:t>
            </a:r>
            <a:r>
              <a:rPr dirty="0" sz="1550" spc="2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Sie dient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effizienten</a:t>
            </a:r>
            <a:r>
              <a:rPr dirty="0" sz="1550" spc="1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Ressourcennutzung,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Bestandskontrolle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Sicherstellung</a:t>
            </a:r>
            <a:r>
              <a:rPr dirty="0" sz="1550" spc="1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5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Lieferfähigkeit.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57801" y="3886517"/>
            <a:ext cx="112522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Ziel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ist</a:t>
            </a:r>
            <a:r>
              <a:rPr dirty="0" sz="155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es,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57801" y="4105846"/>
            <a:ext cx="206756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Beschaffungsprozesse</a:t>
            </a:r>
            <a:r>
              <a:rPr dirty="0" sz="1550" spc="3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757801" y="4325302"/>
            <a:ext cx="12890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optimieren,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57801" y="4554156"/>
            <a:ext cx="225044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Lieferantenbeziehungen</a:t>
            </a:r>
            <a:r>
              <a:rPr dirty="0" sz="1550" spc="3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757801" y="4773612"/>
            <a:ext cx="151828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verwalten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57801" y="4992941"/>
            <a:ext cx="258572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Kosteneffizienz</a:t>
            </a:r>
            <a:r>
              <a:rPr dirty="0" sz="1550" spc="2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-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steigern.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757801" y="5212715"/>
            <a:ext cx="2707640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ermöglicht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57801" y="5432107"/>
            <a:ext cx="2595245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bestmögliche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Nutzung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757801" y="5651500"/>
            <a:ext cx="2176780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Unternehmensressourcen.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369300" y="3886517"/>
            <a:ext cx="25292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trägt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369300" y="4105846"/>
            <a:ext cx="225806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dazu</a:t>
            </a:r>
            <a:r>
              <a:rPr dirty="0" sz="1550" spc="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bei,</a:t>
            </a:r>
            <a:r>
              <a:rPr dirty="0" sz="1550" spc="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transparente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369300" y="4325302"/>
            <a:ext cx="26816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Lieferkette</a:t>
            </a:r>
            <a:r>
              <a:rPr dirty="0" sz="1550" spc="1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etablieren,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Risiken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369300" y="4554156"/>
            <a:ext cx="186690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minimieren</a:t>
            </a:r>
            <a:r>
              <a:rPr dirty="0" sz="1550" spc="2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369300" y="4773612"/>
            <a:ext cx="247269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Verfügbarkeit</a:t>
            </a:r>
            <a:r>
              <a:rPr dirty="0" sz="1550" spc="1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Materialien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8369300" y="4992941"/>
            <a:ext cx="26181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 Ressourcen</a:t>
            </a:r>
            <a:r>
              <a:rPr dirty="0" sz="1550" spc="2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sicherzustellen.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575" y="318071"/>
            <a:ext cx="8928735" cy="1270000"/>
          </a:xfrm>
          <a:prstGeom prst="rect"/>
        </p:spPr>
        <p:txBody>
          <a:bodyPr wrap="square" lIns="0" tIns="83185" rIns="0" bIns="0" rtlCol="0" vert="horz">
            <a:spAutoFit/>
          </a:bodyPr>
          <a:lstStyle/>
          <a:p>
            <a:pPr marL="12700" marR="5080">
              <a:lnSpc>
                <a:spcPts val="4660"/>
              </a:lnSpc>
              <a:spcBef>
                <a:spcPts val="655"/>
              </a:spcBef>
            </a:pPr>
            <a:r>
              <a:rPr dirty="0" sz="4250" spc="275"/>
              <a:t>Warum</a:t>
            </a:r>
            <a:r>
              <a:rPr dirty="0" sz="4250" spc="-190"/>
              <a:t> </a:t>
            </a:r>
            <a:r>
              <a:rPr dirty="0" sz="4250"/>
              <a:t>ist</a:t>
            </a:r>
            <a:r>
              <a:rPr dirty="0" sz="4250" spc="-260"/>
              <a:t> </a:t>
            </a:r>
            <a:r>
              <a:rPr dirty="0" sz="4250" spc="125"/>
              <a:t>Beschaffungsplanung </a:t>
            </a:r>
            <a:r>
              <a:rPr dirty="0" sz="4250" spc="120"/>
              <a:t>wichtig?</a:t>
            </a:r>
            <a:endParaRPr sz="4250"/>
          </a:p>
        </p:txBody>
      </p:sp>
      <p:sp>
        <p:nvSpPr>
          <p:cNvPr id="3" name="object 3" descr=""/>
          <p:cNvSpPr txBox="1"/>
          <p:nvPr/>
        </p:nvSpPr>
        <p:spPr>
          <a:xfrm>
            <a:off x="917575" y="2080577"/>
            <a:ext cx="9583420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dirty="0" sz="1500" spc="-5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	</a:t>
            </a:r>
            <a:r>
              <a:rPr dirty="0" sz="1500" spc="-10" b="1">
                <a:solidFill>
                  <a:srgbClr val="0D0D0D"/>
                </a:solidFill>
                <a:latin typeface="Calibri"/>
                <a:cs typeface="Calibri"/>
              </a:rPr>
              <a:t>Kostenkontrolle</a:t>
            </a:r>
            <a:r>
              <a:rPr dirty="0" sz="1500" spc="-8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50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0D0D0D"/>
                </a:solidFill>
                <a:latin typeface="Calibri"/>
                <a:cs typeface="Calibri"/>
              </a:rPr>
              <a:t>Effizienz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r>
              <a:rPr dirty="0" sz="1500" spc="8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</a:t>
            </a:r>
            <a:r>
              <a:rPr dirty="0" sz="1500" spc="-6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sorgfältige</a:t>
            </a:r>
            <a:r>
              <a:rPr dirty="0" sz="15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Beschaffungsplanung</a:t>
            </a:r>
            <a:r>
              <a:rPr dirty="0" sz="1500" spc="-10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ermöglicht</a:t>
            </a:r>
            <a:r>
              <a:rPr dirty="0" sz="1500" spc="-4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es</a:t>
            </a:r>
            <a:r>
              <a:rPr dirty="0" sz="1500" spc="-5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einem</a:t>
            </a:r>
            <a:r>
              <a:rPr dirty="0" sz="1500" spc="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Unternehmen,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seine</a:t>
            </a:r>
            <a:r>
              <a:rPr dirty="0" sz="1500" spc="-6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Kosten</a:t>
            </a:r>
            <a:r>
              <a:rPr dirty="0" sz="1500" spc="-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0D0D0D"/>
                </a:solidFill>
                <a:latin typeface="Calibri"/>
                <a:cs typeface="Calibri"/>
              </a:rPr>
              <a:t>zu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46492" y="2243073"/>
            <a:ext cx="956056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kontrollieren</a:t>
            </a:r>
            <a:r>
              <a:rPr dirty="0" sz="1500" spc="-10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effizient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zu</a:t>
            </a:r>
            <a:r>
              <a:rPr dirty="0" sz="1500" spc="-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arbeiten.</a:t>
            </a:r>
            <a:r>
              <a:rPr dirty="0" sz="15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Durch</a:t>
            </a:r>
            <a:r>
              <a:rPr dirty="0" sz="1500" spc="-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die</a:t>
            </a:r>
            <a:r>
              <a:rPr dirty="0" sz="1500" spc="-5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Optimierung</a:t>
            </a:r>
            <a:r>
              <a:rPr dirty="0" sz="1500" spc="-10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von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Bestellmengen,</a:t>
            </a:r>
            <a:r>
              <a:rPr dirty="0" sz="1500" spc="-6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Lieferzeiten</a:t>
            </a:r>
            <a:r>
              <a:rPr dirty="0" sz="1500" spc="-10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Lagerbeständen</a:t>
            </a:r>
            <a:r>
              <a:rPr dirty="0" sz="1500" spc="-10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können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46492" y="2395156"/>
            <a:ext cx="704659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Unternehmen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unnötige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Ausgaben</a:t>
            </a:r>
            <a:r>
              <a:rPr dirty="0" sz="1500" spc="-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vermeiden</a:t>
            </a:r>
            <a:r>
              <a:rPr dirty="0" sz="1500" spc="-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finanzielle</a:t>
            </a:r>
            <a:r>
              <a:rPr dirty="0" sz="15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Ressourcen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effektiver</a:t>
            </a:r>
            <a:r>
              <a:rPr dirty="0" sz="15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nutzen.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1300" indent="-228600">
              <a:lnSpc>
                <a:spcPts val="1540"/>
              </a:lnSpc>
              <a:spcBef>
                <a:spcPts val="100"/>
              </a:spcBef>
              <a:buFont typeface="Calibri"/>
              <a:buChar char="-"/>
              <a:tabLst>
                <a:tab pos="241300" algn="l"/>
              </a:tabLst>
            </a:pPr>
            <a:r>
              <a:rPr dirty="0" spc="-10" b="1">
                <a:latin typeface="Calibri"/>
                <a:cs typeface="Calibri"/>
              </a:rPr>
              <a:t>Vermeidung</a:t>
            </a:r>
            <a:r>
              <a:rPr dirty="0" spc="-45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von</a:t>
            </a:r>
            <a:r>
              <a:rPr dirty="0" spc="25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Engpässen</a:t>
            </a:r>
            <a:r>
              <a:rPr dirty="0" spc="25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und</a:t>
            </a:r>
            <a:r>
              <a:rPr dirty="0" spc="20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Überbeständen</a:t>
            </a:r>
            <a:r>
              <a:rPr dirty="0"/>
              <a:t>:</a:t>
            </a:r>
            <a:r>
              <a:rPr dirty="0" spc="-114"/>
              <a:t> </a:t>
            </a:r>
            <a:r>
              <a:rPr dirty="0"/>
              <a:t>Eine</a:t>
            </a:r>
            <a:r>
              <a:rPr dirty="0" spc="-80"/>
              <a:t> </a:t>
            </a:r>
            <a:r>
              <a:rPr dirty="0"/>
              <a:t>gute</a:t>
            </a:r>
            <a:r>
              <a:rPr dirty="0" spc="5"/>
              <a:t> </a:t>
            </a:r>
            <a:r>
              <a:rPr dirty="0"/>
              <a:t>Beschaffungsplanung</a:t>
            </a:r>
            <a:r>
              <a:rPr dirty="0" spc="-120"/>
              <a:t> </a:t>
            </a:r>
            <a:r>
              <a:rPr dirty="0"/>
              <a:t>hilft</a:t>
            </a:r>
            <a:r>
              <a:rPr dirty="0" spc="-60"/>
              <a:t> </a:t>
            </a:r>
            <a:r>
              <a:rPr dirty="0"/>
              <a:t>dabei,</a:t>
            </a:r>
            <a:r>
              <a:rPr dirty="0" spc="-80"/>
              <a:t> </a:t>
            </a:r>
            <a:r>
              <a:rPr dirty="0"/>
              <a:t>Engpässe</a:t>
            </a:r>
            <a:r>
              <a:rPr dirty="0" spc="-80"/>
              <a:t> </a:t>
            </a:r>
            <a:r>
              <a:rPr dirty="0"/>
              <a:t>bei</a:t>
            </a:r>
            <a:r>
              <a:rPr dirty="0" spc="-45"/>
              <a:t> </a:t>
            </a:r>
            <a:r>
              <a:rPr dirty="0" spc="-10"/>
              <a:t>wichtigen</a:t>
            </a:r>
            <a:r>
              <a:rPr dirty="0" spc="-40"/>
              <a:t> </a:t>
            </a:r>
            <a:r>
              <a:rPr dirty="0" spc="-10"/>
              <a:t>Materialien</a:t>
            </a:r>
          </a:p>
          <a:p>
            <a:pPr marL="241300" marR="542290">
              <a:lnSpc>
                <a:spcPct val="71000"/>
              </a:lnSpc>
              <a:spcBef>
                <a:spcPts val="259"/>
              </a:spcBef>
            </a:pPr>
            <a:r>
              <a:rPr dirty="0"/>
              <a:t>oder</a:t>
            </a:r>
            <a:r>
              <a:rPr dirty="0" spc="-80"/>
              <a:t> </a:t>
            </a:r>
            <a:r>
              <a:rPr dirty="0"/>
              <a:t>Produkten</a:t>
            </a:r>
            <a:r>
              <a:rPr dirty="0" spc="-30"/>
              <a:t> </a:t>
            </a:r>
            <a:r>
              <a:rPr dirty="0"/>
              <a:t>zu</a:t>
            </a:r>
            <a:r>
              <a:rPr dirty="0" spc="-25"/>
              <a:t> </a:t>
            </a:r>
            <a:r>
              <a:rPr dirty="0"/>
              <a:t>vermeiden,</a:t>
            </a:r>
            <a:r>
              <a:rPr dirty="0" spc="-70"/>
              <a:t> </a:t>
            </a:r>
            <a:r>
              <a:rPr dirty="0"/>
              <a:t>die</a:t>
            </a:r>
            <a:r>
              <a:rPr dirty="0" spc="20"/>
              <a:t> </a:t>
            </a:r>
            <a:r>
              <a:rPr dirty="0"/>
              <a:t>die</a:t>
            </a:r>
            <a:r>
              <a:rPr dirty="0" spc="20"/>
              <a:t> </a:t>
            </a:r>
            <a:r>
              <a:rPr dirty="0"/>
              <a:t>Produktion</a:t>
            </a:r>
            <a:r>
              <a:rPr dirty="0" spc="-114"/>
              <a:t> </a:t>
            </a:r>
            <a:r>
              <a:rPr dirty="0" spc="-10"/>
              <a:t>beeinträchtigen</a:t>
            </a:r>
            <a:r>
              <a:rPr dirty="0" spc="-30"/>
              <a:t> </a:t>
            </a:r>
            <a:r>
              <a:rPr dirty="0" spc="-10"/>
              <a:t>könnten.</a:t>
            </a:r>
            <a:r>
              <a:rPr dirty="0" spc="-75"/>
              <a:t> </a:t>
            </a:r>
            <a:r>
              <a:rPr dirty="0"/>
              <a:t>Gleichzeitig</a:t>
            </a:r>
            <a:r>
              <a:rPr dirty="0" spc="-110"/>
              <a:t> </a:t>
            </a:r>
            <a:r>
              <a:rPr dirty="0"/>
              <a:t>trägt</a:t>
            </a:r>
            <a:r>
              <a:rPr dirty="0" spc="-45"/>
              <a:t> </a:t>
            </a:r>
            <a:r>
              <a:rPr dirty="0"/>
              <a:t>sie</a:t>
            </a:r>
            <a:r>
              <a:rPr dirty="0" spc="-70"/>
              <a:t> </a:t>
            </a:r>
            <a:r>
              <a:rPr dirty="0"/>
              <a:t>dazu</a:t>
            </a:r>
            <a:r>
              <a:rPr dirty="0" spc="-30"/>
              <a:t> </a:t>
            </a:r>
            <a:r>
              <a:rPr dirty="0"/>
              <a:t>bei,</a:t>
            </a:r>
            <a:r>
              <a:rPr dirty="0" spc="-70"/>
              <a:t> </a:t>
            </a:r>
            <a:r>
              <a:rPr dirty="0"/>
              <a:t>Überbestände</a:t>
            </a:r>
            <a:r>
              <a:rPr dirty="0" spc="-65"/>
              <a:t> </a:t>
            </a:r>
            <a:r>
              <a:rPr dirty="0" spc="-25"/>
              <a:t>zu </a:t>
            </a:r>
            <a:r>
              <a:rPr dirty="0"/>
              <a:t>vermeiden,</a:t>
            </a:r>
            <a:r>
              <a:rPr dirty="0" spc="-80"/>
              <a:t> </a:t>
            </a:r>
            <a:r>
              <a:rPr dirty="0"/>
              <a:t>die</a:t>
            </a:r>
            <a:r>
              <a:rPr dirty="0" spc="15"/>
              <a:t> </a:t>
            </a:r>
            <a:r>
              <a:rPr dirty="0"/>
              <a:t>zu</a:t>
            </a:r>
            <a:r>
              <a:rPr dirty="0" spc="-35"/>
              <a:t> </a:t>
            </a:r>
            <a:r>
              <a:rPr dirty="0" spc="-10"/>
              <a:t>Lagerkosten</a:t>
            </a:r>
            <a:r>
              <a:rPr dirty="0" spc="-35"/>
              <a:t> </a:t>
            </a:r>
            <a:r>
              <a:rPr dirty="0"/>
              <a:t>und</a:t>
            </a:r>
            <a:r>
              <a:rPr dirty="0" spc="-35"/>
              <a:t> </a:t>
            </a:r>
            <a:r>
              <a:rPr dirty="0"/>
              <a:t>Kapitalbindung</a:t>
            </a:r>
            <a:r>
              <a:rPr dirty="0" spc="-120"/>
              <a:t> </a:t>
            </a:r>
            <a:r>
              <a:rPr dirty="0"/>
              <a:t>führen</a:t>
            </a:r>
            <a:r>
              <a:rPr dirty="0" spc="-30"/>
              <a:t> </a:t>
            </a:r>
            <a:r>
              <a:rPr dirty="0" spc="-10"/>
              <a:t>können.</a:t>
            </a:r>
          </a:p>
          <a:p>
            <a:pPr marL="241300" indent="-228600">
              <a:lnSpc>
                <a:spcPts val="1540"/>
              </a:lnSpc>
              <a:spcBef>
                <a:spcPts val="450"/>
              </a:spcBef>
              <a:buFont typeface="Calibri"/>
              <a:buChar char="-"/>
              <a:tabLst>
                <a:tab pos="241300" algn="l"/>
              </a:tabLst>
            </a:pPr>
            <a:r>
              <a:rPr dirty="0" spc="-10" b="1">
                <a:latin typeface="Calibri"/>
                <a:cs typeface="Calibri"/>
              </a:rPr>
              <a:t>Verbesserung</a:t>
            </a:r>
            <a:r>
              <a:rPr dirty="0" spc="-45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der</a:t>
            </a:r>
            <a:r>
              <a:rPr dirty="0" spc="-5" b="1">
                <a:latin typeface="Calibri"/>
                <a:cs typeface="Calibri"/>
              </a:rPr>
              <a:t> </a:t>
            </a:r>
            <a:r>
              <a:rPr dirty="0" spc="-10" b="1">
                <a:latin typeface="Calibri"/>
                <a:cs typeface="Calibri"/>
              </a:rPr>
              <a:t>Lieferkettenleistung</a:t>
            </a:r>
            <a:r>
              <a:rPr dirty="0" spc="-10"/>
              <a:t>:</a:t>
            </a:r>
            <a:r>
              <a:rPr dirty="0" spc="-25"/>
              <a:t> </a:t>
            </a:r>
            <a:r>
              <a:rPr dirty="0"/>
              <a:t>Durch</a:t>
            </a:r>
            <a:r>
              <a:rPr dirty="0" spc="40"/>
              <a:t> </a:t>
            </a:r>
            <a:r>
              <a:rPr dirty="0"/>
              <a:t>eine</a:t>
            </a:r>
            <a:r>
              <a:rPr dirty="0" spc="5"/>
              <a:t> </a:t>
            </a:r>
            <a:r>
              <a:rPr dirty="0" spc="-10"/>
              <a:t>effektive</a:t>
            </a:r>
            <a:r>
              <a:rPr dirty="0" spc="-85"/>
              <a:t> </a:t>
            </a:r>
            <a:r>
              <a:rPr dirty="0"/>
              <a:t>Beschaffungsplanung</a:t>
            </a:r>
            <a:r>
              <a:rPr dirty="0" spc="-125"/>
              <a:t> </a:t>
            </a:r>
            <a:r>
              <a:rPr dirty="0" spc="-10"/>
              <a:t>können</a:t>
            </a:r>
            <a:r>
              <a:rPr dirty="0" spc="-40"/>
              <a:t> </a:t>
            </a:r>
            <a:r>
              <a:rPr dirty="0"/>
              <a:t>Unternehmen</a:t>
            </a:r>
            <a:r>
              <a:rPr dirty="0" spc="-130"/>
              <a:t> </a:t>
            </a:r>
            <a:r>
              <a:rPr dirty="0"/>
              <a:t>die</a:t>
            </a:r>
            <a:r>
              <a:rPr dirty="0" spc="-80"/>
              <a:t> </a:t>
            </a:r>
            <a:r>
              <a:rPr dirty="0"/>
              <a:t>Leistung</a:t>
            </a:r>
            <a:r>
              <a:rPr dirty="0" spc="-125"/>
              <a:t> </a:t>
            </a:r>
            <a:r>
              <a:rPr dirty="0" spc="-10"/>
              <a:t>ihrer</a:t>
            </a:r>
          </a:p>
          <a:p>
            <a:pPr marL="241300">
              <a:lnSpc>
                <a:spcPts val="1275"/>
              </a:lnSpc>
            </a:pPr>
            <a:r>
              <a:rPr dirty="0" spc="-20"/>
              <a:t>Lieferketten</a:t>
            </a:r>
            <a:r>
              <a:rPr dirty="0" spc="-40"/>
              <a:t> </a:t>
            </a:r>
            <a:r>
              <a:rPr dirty="0"/>
              <a:t>verbessern.</a:t>
            </a:r>
            <a:r>
              <a:rPr dirty="0" spc="-80"/>
              <a:t> </a:t>
            </a:r>
            <a:r>
              <a:rPr dirty="0"/>
              <a:t>Dies</a:t>
            </a:r>
            <a:r>
              <a:rPr dirty="0" spc="25"/>
              <a:t> </a:t>
            </a:r>
            <a:r>
              <a:rPr dirty="0"/>
              <a:t>umfasst</a:t>
            </a:r>
            <a:r>
              <a:rPr dirty="0" spc="-55"/>
              <a:t> </a:t>
            </a:r>
            <a:r>
              <a:rPr dirty="0"/>
              <a:t>die</a:t>
            </a:r>
            <a:r>
              <a:rPr dirty="0" spc="-75"/>
              <a:t> </a:t>
            </a:r>
            <a:r>
              <a:rPr dirty="0"/>
              <a:t>rechtzeitige</a:t>
            </a:r>
            <a:r>
              <a:rPr dirty="0" spc="-75"/>
              <a:t> </a:t>
            </a:r>
            <a:r>
              <a:rPr dirty="0"/>
              <a:t>Lieferung</a:t>
            </a:r>
            <a:r>
              <a:rPr dirty="0" spc="-120"/>
              <a:t> </a:t>
            </a:r>
            <a:r>
              <a:rPr dirty="0"/>
              <a:t>von</a:t>
            </a:r>
            <a:r>
              <a:rPr dirty="0" spc="-35"/>
              <a:t> </a:t>
            </a:r>
            <a:r>
              <a:rPr dirty="0"/>
              <a:t>Materialien</a:t>
            </a:r>
            <a:r>
              <a:rPr dirty="0" spc="-35"/>
              <a:t> </a:t>
            </a:r>
            <a:r>
              <a:rPr dirty="0"/>
              <a:t>und</a:t>
            </a:r>
            <a:r>
              <a:rPr dirty="0" spc="-35"/>
              <a:t> </a:t>
            </a:r>
            <a:r>
              <a:rPr dirty="0" spc="-10"/>
              <a:t>Produkten</a:t>
            </a:r>
            <a:r>
              <a:rPr dirty="0" spc="-35"/>
              <a:t> </a:t>
            </a:r>
            <a:r>
              <a:rPr dirty="0"/>
              <a:t>sowie</a:t>
            </a:r>
            <a:r>
              <a:rPr dirty="0" spc="-75"/>
              <a:t> </a:t>
            </a:r>
            <a:r>
              <a:rPr dirty="0"/>
              <a:t>die</a:t>
            </a:r>
            <a:r>
              <a:rPr dirty="0" spc="-75"/>
              <a:t> </a:t>
            </a:r>
            <a:r>
              <a:rPr dirty="0"/>
              <a:t>Zusammenarbeit</a:t>
            </a:r>
            <a:r>
              <a:rPr dirty="0" spc="-55"/>
              <a:t> </a:t>
            </a:r>
            <a:r>
              <a:rPr dirty="0" spc="-25"/>
              <a:t>mit</a:t>
            </a:r>
          </a:p>
          <a:p>
            <a:pPr marL="241300">
              <a:lnSpc>
                <a:spcPts val="1540"/>
              </a:lnSpc>
            </a:pPr>
            <a:r>
              <a:rPr dirty="0"/>
              <a:t>zuverlässigen</a:t>
            </a:r>
            <a:r>
              <a:rPr dirty="0" spc="-15"/>
              <a:t> </a:t>
            </a:r>
            <a:r>
              <a:rPr dirty="0" spc="-10"/>
              <a:t>Lieferanten,</a:t>
            </a:r>
            <a:r>
              <a:rPr dirty="0" spc="-55"/>
              <a:t> </a:t>
            </a:r>
            <a:r>
              <a:rPr dirty="0"/>
              <a:t>um</a:t>
            </a:r>
            <a:r>
              <a:rPr dirty="0" spc="-55"/>
              <a:t> </a:t>
            </a:r>
            <a:r>
              <a:rPr dirty="0"/>
              <a:t>Qualität</a:t>
            </a:r>
            <a:r>
              <a:rPr dirty="0" spc="-120"/>
              <a:t> </a:t>
            </a:r>
            <a:r>
              <a:rPr dirty="0"/>
              <a:t>und</a:t>
            </a:r>
            <a:r>
              <a:rPr dirty="0" spc="-15"/>
              <a:t> </a:t>
            </a:r>
            <a:r>
              <a:rPr dirty="0" spc="-10"/>
              <a:t>Kontinuität</a:t>
            </a:r>
            <a:r>
              <a:rPr dirty="0" spc="-25"/>
              <a:t> </a:t>
            </a:r>
            <a:r>
              <a:rPr dirty="0"/>
              <a:t>zu</a:t>
            </a:r>
            <a:r>
              <a:rPr dirty="0" spc="-15"/>
              <a:t> </a:t>
            </a:r>
            <a:r>
              <a:rPr dirty="0" spc="-10"/>
              <a:t>gewährleisten.</a:t>
            </a:r>
          </a:p>
          <a:p>
            <a:pPr algn="ctr" marL="228600" indent="-228600">
              <a:lnSpc>
                <a:spcPts val="1540"/>
              </a:lnSpc>
              <a:spcBef>
                <a:spcPts val="455"/>
              </a:spcBef>
              <a:buFont typeface="Calibri"/>
              <a:buChar char="-"/>
              <a:tabLst>
                <a:tab pos="228600" algn="l"/>
              </a:tabLst>
            </a:pPr>
            <a:r>
              <a:rPr dirty="0" b="1">
                <a:latin typeface="Calibri"/>
                <a:cs typeface="Calibri"/>
              </a:rPr>
              <a:t>Flexibilität</a:t>
            </a:r>
            <a:r>
              <a:rPr dirty="0" spc="-70" b="1">
                <a:latin typeface="Calibri"/>
                <a:cs typeface="Calibri"/>
              </a:rPr>
              <a:t> </a:t>
            </a:r>
            <a:r>
              <a:rPr dirty="0" b="1">
                <a:latin typeface="Calibri"/>
                <a:cs typeface="Calibri"/>
              </a:rPr>
              <a:t>und</a:t>
            </a:r>
            <a:r>
              <a:rPr dirty="0" spc="-50" b="1">
                <a:latin typeface="Calibri"/>
                <a:cs typeface="Calibri"/>
              </a:rPr>
              <a:t> </a:t>
            </a:r>
            <a:r>
              <a:rPr dirty="0" spc="-10" b="1">
                <a:latin typeface="Calibri"/>
                <a:cs typeface="Calibri"/>
              </a:rPr>
              <a:t>Reaktionsfähigkeit</a:t>
            </a:r>
            <a:r>
              <a:rPr dirty="0" spc="-10"/>
              <a:t>:</a:t>
            </a:r>
            <a:r>
              <a:rPr dirty="0" spc="-5"/>
              <a:t> </a:t>
            </a:r>
            <a:r>
              <a:rPr dirty="0"/>
              <a:t>Eine</a:t>
            </a:r>
            <a:r>
              <a:rPr dirty="0" spc="-65"/>
              <a:t> </a:t>
            </a:r>
            <a:r>
              <a:rPr dirty="0"/>
              <a:t>gute</a:t>
            </a:r>
            <a:r>
              <a:rPr dirty="0" spc="30"/>
              <a:t> </a:t>
            </a:r>
            <a:r>
              <a:rPr dirty="0"/>
              <a:t>Beschaffungsplanung</a:t>
            </a:r>
            <a:r>
              <a:rPr dirty="0" spc="-105"/>
              <a:t> </a:t>
            </a:r>
            <a:r>
              <a:rPr dirty="0"/>
              <a:t>ermöglicht</a:t>
            </a:r>
            <a:r>
              <a:rPr dirty="0" spc="-40"/>
              <a:t> </a:t>
            </a:r>
            <a:r>
              <a:rPr dirty="0"/>
              <a:t>es</a:t>
            </a:r>
            <a:r>
              <a:rPr dirty="0" spc="40"/>
              <a:t> </a:t>
            </a:r>
            <a:r>
              <a:rPr dirty="0"/>
              <a:t>einem</a:t>
            </a:r>
            <a:r>
              <a:rPr dirty="0" spc="-65"/>
              <a:t> </a:t>
            </a:r>
            <a:r>
              <a:rPr dirty="0"/>
              <a:t>Unternehmen,</a:t>
            </a:r>
            <a:r>
              <a:rPr dirty="0" spc="-65"/>
              <a:t> </a:t>
            </a:r>
            <a:r>
              <a:rPr dirty="0"/>
              <a:t>flexibel</a:t>
            </a:r>
            <a:r>
              <a:rPr dirty="0" spc="-30"/>
              <a:t> </a:t>
            </a:r>
            <a:r>
              <a:rPr dirty="0"/>
              <a:t>auf</a:t>
            </a:r>
            <a:r>
              <a:rPr dirty="0" spc="-80"/>
              <a:t> </a:t>
            </a:r>
            <a:r>
              <a:rPr dirty="0" spc="-10"/>
              <a:t>sich</a:t>
            </a:r>
            <a:r>
              <a:rPr dirty="0" spc="-30"/>
              <a:t> </a:t>
            </a:r>
            <a:r>
              <a:rPr dirty="0" spc="-10"/>
              <a:t>ändernde</a:t>
            </a:r>
          </a:p>
          <a:p>
            <a:pPr algn="ctr" marR="33655">
              <a:lnSpc>
                <a:spcPts val="1275"/>
              </a:lnSpc>
            </a:pPr>
            <a:r>
              <a:rPr dirty="0"/>
              <a:t>Marktbedingungen</a:t>
            </a:r>
            <a:r>
              <a:rPr dirty="0" spc="-35"/>
              <a:t> </a:t>
            </a:r>
            <a:r>
              <a:rPr dirty="0"/>
              <a:t>und</a:t>
            </a:r>
            <a:r>
              <a:rPr dirty="0" spc="-35"/>
              <a:t> </a:t>
            </a:r>
            <a:r>
              <a:rPr dirty="0" spc="-20"/>
              <a:t>Kundenanforderungen</a:t>
            </a:r>
            <a:r>
              <a:rPr dirty="0" spc="-35"/>
              <a:t> </a:t>
            </a:r>
            <a:r>
              <a:rPr dirty="0"/>
              <a:t>zu</a:t>
            </a:r>
            <a:r>
              <a:rPr dirty="0" spc="-35"/>
              <a:t> </a:t>
            </a:r>
            <a:r>
              <a:rPr dirty="0"/>
              <a:t>reagieren.</a:t>
            </a:r>
            <a:r>
              <a:rPr dirty="0" spc="-85"/>
              <a:t> </a:t>
            </a:r>
            <a:r>
              <a:rPr dirty="0"/>
              <a:t>Sie</a:t>
            </a:r>
            <a:r>
              <a:rPr dirty="0" spc="15"/>
              <a:t> </a:t>
            </a:r>
            <a:r>
              <a:rPr dirty="0"/>
              <a:t>ermöglicht</a:t>
            </a:r>
            <a:r>
              <a:rPr dirty="0" spc="-55"/>
              <a:t> </a:t>
            </a:r>
            <a:r>
              <a:rPr dirty="0"/>
              <a:t>es</a:t>
            </a:r>
            <a:r>
              <a:rPr dirty="0" spc="30"/>
              <a:t> </a:t>
            </a:r>
            <a:r>
              <a:rPr dirty="0"/>
              <a:t>Unternehmen,</a:t>
            </a:r>
            <a:r>
              <a:rPr dirty="0" spc="-75"/>
              <a:t> </a:t>
            </a:r>
            <a:r>
              <a:rPr dirty="0"/>
              <a:t>schnell</a:t>
            </a:r>
            <a:r>
              <a:rPr dirty="0" spc="-40"/>
              <a:t> </a:t>
            </a:r>
            <a:r>
              <a:rPr dirty="0"/>
              <a:t>auf</a:t>
            </a:r>
            <a:r>
              <a:rPr dirty="0" spc="-90"/>
              <a:t> </a:t>
            </a:r>
            <a:r>
              <a:rPr dirty="0"/>
              <a:t>Chancen</a:t>
            </a:r>
            <a:r>
              <a:rPr dirty="0" spc="-35"/>
              <a:t> </a:t>
            </a:r>
            <a:r>
              <a:rPr dirty="0"/>
              <a:t>zu</a:t>
            </a:r>
            <a:r>
              <a:rPr dirty="0" spc="-35"/>
              <a:t> </a:t>
            </a:r>
            <a:r>
              <a:rPr dirty="0" spc="-10"/>
              <a:t>reagieren</a:t>
            </a:r>
          </a:p>
          <a:p>
            <a:pPr algn="ctr" marR="7211059">
              <a:lnSpc>
                <a:spcPts val="1540"/>
              </a:lnSpc>
            </a:pPr>
            <a:r>
              <a:rPr dirty="0"/>
              <a:t>oder</a:t>
            </a:r>
            <a:r>
              <a:rPr dirty="0" spc="-114"/>
              <a:t> </a:t>
            </a:r>
            <a:r>
              <a:rPr dirty="0"/>
              <a:t>sich</a:t>
            </a:r>
            <a:r>
              <a:rPr dirty="0" spc="-10"/>
              <a:t> </a:t>
            </a:r>
            <a:r>
              <a:rPr dirty="0"/>
              <a:t>vor</a:t>
            </a:r>
            <a:r>
              <a:rPr dirty="0" spc="-45"/>
              <a:t> </a:t>
            </a:r>
            <a:r>
              <a:rPr dirty="0"/>
              <a:t>Risiken</a:t>
            </a:r>
            <a:r>
              <a:rPr dirty="0" spc="-5"/>
              <a:t> </a:t>
            </a:r>
            <a:r>
              <a:rPr dirty="0"/>
              <a:t>zu</a:t>
            </a:r>
            <a:r>
              <a:rPr dirty="0" spc="-10"/>
              <a:t> schützen.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917575" y="4513198"/>
            <a:ext cx="102019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dirty="0" sz="1500" spc="-5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	</a:t>
            </a:r>
            <a:r>
              <a:rPr dirty="0" sz="1500" spc="-20" b="1">
                <a:solidFill>
                  <a:srgbClr val="0D0D0D"/>
                </a:solidFill>
                <a:latin typeface="Calibri"/>
                <a:cs typeface="Calibri"/>
              </a:rPr>
              <a:t>Verbesserung</a:t>
            </a:r>
            <a:r>
              <a:rPr dirty="0" sz="1500" spc="-3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0D0D0D"/>
                </a:solidFill>
                <a:latin typeface="Calibri"/>
                <a:cs typeface="Calibri"/>
              </a:rPr>
              <a:t>der</a:t>
            </a:r>
            <a:r>
              <a:rPr dirty="0" sz="1500" spc="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D0D0D"/>
                </a:solidFill>
                <a:latin typeface="Calibri"/>
                <a:cs typeface="Calibri"/>
              </a:rPr>
              <a:t>Wettbewerbsfähigkeit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r>
              <a:rPr dirty="0" sz="1500" spc="-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effektive</a:t>
            </a:r>
            <a:r>
              <a:rPr dirty="0" sz="1500" spc="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Beschaffungsplanung</a:t>
            </a:r>
            <a:r>
              <a:rPr dirty="0" sz="1500" spc="-114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kann</a:t>
            </a:r>
            <a:r>
              <a:rPr dirty="0" sz="1500" spc="-3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wichtiger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Wettbewerbsvorteil</a:t>
            </a:r>
            <a:r>
              <a:rPr dirty="0" sz="15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sein,</a:t>
            </a:r>
            <a:r>
              <a:rPr dirty="0" sz="1500" spc="-7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da</a:t>
            </a:r>
            <a:r>
              <a:rPr dirty="0" sz="1500" spc="-3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0D0D0D"/>
                </a:solidFill>
                <a:latin typeface="Calibri"/>
                <a:cs typeface="Calibri"/>
              </a:rPr>
              <a:t>sie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46492" y="4665281"/>
            <a:ext cx="941387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es</a:t>
            </a:r>
            <a:r>
              <a:rPr dirty="0" sz="1500" spc="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einem</a:t>
            </a:r>
            <a:r>
              <a:rPr dirty="0" sz="1500" spc="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Unternehmen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ermöglicht,</a:t>
            </a:r>
            <a:r>
              <a:rPr dirty="0" sz="1500" spc="-7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seine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Produkte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zu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wettbewerbsfähigen</a:t>
            </a:r>
            <a:r>
              <a:rPr dirty="0" sz="1500" spc="-1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Preisen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anzubieten</a:t>
            </a:r>
            <a:r>
              <a:rPr dirty="0" sz="1500" spc="-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3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gleichzeitig</a:t>
            </a:r>
            <a:r>
              <a:rPr dirty="0" sz="1500" spc="-11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</a:t>
            </a:r>
            <a:r>
              <a:rPr dirty="0" sz="1500" spc="-7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20">
                <a:solidFill>
                  <a:srgbClr val="0D0D0D"/>
                </a:solidFill>
                <a:latin typeface="Calibri"/>
                <a:cs typeface="Calibri"/>
              </a:rPr>
              <a:t>hohe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17575" y="4770564"/>
            <a:ext cx="8893810" cy="59753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550"/>
              </a:spcBef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Produktqualität</a:t>
            </a:r>
            <a:r>
              <a:rPr dirty="0" sz="1500" spc="-1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1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Servicequalität</a:t>
            </a:r>
            <a:r>
              <a:rPr dirty="0" sz="1500" spc="-3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aufrechtzuerhalten.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  <a:tabLst>
                <a:tab pos="241300" algn="l"/>
              </a:tabLst>
            </a:pPr>
            <a:r>
              <a:rPr dirty="0" sz="1500" spc="-50">
                <a:solidFill>
                  <a:srgbClr val="0D0D0D"/>
                </a:solidFill>
                <a:latin typeface="Calibri"/>
                <a:cs typeface="Calibri"/>
              </a:rPr>
              <a:t>-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	</a:t>
            </a:r>
            <a:r>
              <a:rPr dirty="0" sz="1500" spc="-10" b="1">
                <a:solidFill>
                  <a:srgbClr val="0D0D0D"/>
                </a:solidFill>
                <a:latin typeface="Calibri"/>
                <a:cs typeface="Calibri"/>
              </a:rPr>
              <a:t>Nachhaltigkeit</a:t>
            </a:r>
            <a:r>
              <a:rPr dirty="0" sz="1500" spc="2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4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b="1">
                <a:solidFill>
                  <a:srgbClr val="0D0D0D"/>
                </a:solidFill>
                <a:latin typeface="Calibri"/>
                <a:cs typeface="Calibri"/>
              </a:rPr>
              <a:t>soziale</a:t>
            </a:r>
            <a:r>
              <a:rPr dirty="0" sz="1500" spc="-75" b="1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 b="1">
                <a:solidFill>
                  <a:srgbClr val="0D0D0D"/>
                </a:solidFill>
                <a:latin typeface="Calibri"/>
                <a:cs typeface="Calibri"/>
              </a:rPr>
              <a:t>Verantwortung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r>
              <a:rPr dirty="0" sz="1500" spc="-10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Durch</a:t>
            </a:r>
            <a:r>
              <a:rPr dirty="0" sz="1500" spc="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eine</a:t>
            </a:r>
            <a:r>
              <a:rPr dirty="0" sz="1500" spc="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nachhaltige</a:t>
            </a:r>
            <a:r>
              <a:rPr dirty="0" sz="1500" spc="-6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Beschaffungsplanung</a:t>
            </a:r>
            <a:r>
              <a:rPr dirty="0" sz="1500" spc="-11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können</a:t>
            </a:r>
            <a:r>
              <a:rPr dirty="0" sz="1500" spc="-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Unternehmen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46492" y="5275897"/>
            <a:ext cx="10113645" cy="4165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40"/>
              </a:lnSpc>
              <a:spcBef>
                <a:spcPts val="100"/>
              </a:spcBef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Umweltbelastungen</a:t>
            </a:r>
            <a:r>
              <a:rPr dirty="0" sz="15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reduzieren</a:t>
            </a:r>
            <a:r>
              <a:rPr dirty="0" sz="15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r>
              <a:rPr dirty="0" sz="15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soziale</a:t>
            </a:r>
            <a:r>
              <a:rPr dirty="0" sz="1500" spc="-8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Verantwortung</a:t>
            </a:r>
            <a:r>
              <a:rPr dirty="0" sz="1500" spc="-12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übernehmen,</a:t>
            </a:r>
            <a:r>
              <a:rPr dirty="0" sz="1500" spc="-8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indem</a:t>
            </a:r>
            <a:r>
              <a:rPr dirty="0" sz="1500" spc="-8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sie</a:t>
            </a:r>
            <a:r>
              <a:rPr dirty="0" sz="1500" spc="-8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Lieferanten</a:t>
            </a:r>
            <a:r>
              <a:rPr dirty="0" sz="1500" spc="-1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mit</a:t>
            </a:r>
            <a:r>
              <a:rPr dirty="0" sz="1500" spc="-6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fairen</a:t>
            </a:r>
            <a:r>
              <a:rPr dirty="0" sz="1500" spc="-4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Arbeitsbedingungen</a:t>
            </a:r>
            <a:r>
              <a:rPr dirty="0" sz="1500" spc="-125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25">
                <a:solidFill>
                  <a:srgbClr val="0D0D0D"/>
                </a:solidFill>
                <a:latin typeface="Calibri"/>
                <a:cs typeface="Calibri"/>
              </a:rPr>
              <a:t>und</a:t>
            </a:r>
            <a:endParaRPr sz="1500">
              <a:latin typeface="Calibri"/>
              <a:cs typeface="Calibri"/>
            </a:endParaRPr>
          </a:p>
          <a:p>
            <a:pPr marL="12700">
              <a:lnSpc>
                <a:spcPts val="1540"/>
              </a:lnSpc>
            </a:pPr>
            <a:r>
              <a:rPr dirty="0" sz="1500">
                <a:solidFill>
                  <a:srgbClr val="0D0D0D"/>
                </a:solidFill>
                <a:latin typeface="Calibri"/>
                <a:cs typeface="Calibri"/>
              </a:rPr>
              <a:t>umweltfreundlichen</a:t>
            </a:r>
            <a:r>
              <a:rPr dirty="0" sz="1500" spc="-7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20">
                <a:solidFill>
                  <a:srgbClr val="0D0D0D"/>
                </a:solidFill>
                <a:latin typeface="Calibri"/>
                <a:cs typeface="Calibri"/>
              </a:rPr>
              <a:t>Praktiken</a:t>
            </a:r>
            <a:r>
              <a:rPr dirty="0" sz="1500" spc="3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dirty="0" sz="1500" spc="-10">
                <a:solidFill>
                  <a:srgbClr val="0D0D0D"/>
                </a:solidFill>
                <a:latin typeface="Calibri"/>
                <a:cs typeface="Calibri"/>
              </a:rPr>
              <a:t>bevorzugen.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3" name="object 3" descr=""/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/>
              <a:ahLst/>
              <a:cxnLst/>
              <a:rect l="l" t="t" r="r" b="b"/>
              <a:pathLst>
                <a:path w="6096000" h="6858000">
                  <a:moveTo>
                    <a:pt x="609600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6096000" y="6858000"/>
                  </a:lnTo>
                  <a:lnTo>
                    <a:pt x="6096000" y="0"/>
                  </a:lnTo>
                  <a:close/>
                </a:path>
              </a:pathLst>
            </a:custGeom>
            <a:solidFill>
              <a:srgbClr val="F0F4F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53800" y="561975"/>
              <a:ext cx="304800" cy="95250"/>
            </a:xfrm>
            <a:custGeom>
              <a:avLst/>
              <a:gdLst/>
              <a:ahLst/>
              <a:cxnLst/>
              <a:rect l="l" t="t" r="r" b="b"/>
              <a:pathLst>
                <a:path w="304800" h="95250">
                  <a:moveTo>
                    <a:pt x="0" y="0"/>
                  </a:moveTo>
                  <a:lnTo>
                    <a:pt x="304800" y="0"/>
                  </a:lnTo>
                </a:path>
                <a:path w="304800" h="95250">
                  <a:moveTo>
                    <a:pt x="0" y="95250"/>
                  </a:moveTo>
                  <a:lnTo>
                    <a:pt x="304800" y="95250"/>
                  </a:lnTo>
                </a:path>
              </a:pathLst>
            </a:custGeom>
            <a:ln w="1905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94792" rIns="0" bIns="0" rtlCol="0" vert="horz">
            <a:spAutoFit/>
          </a:bodyPr>
          <a:lstStyle/>
          <a:p>
            <a:pPr marL="88900" marR="5080">
              <a:lnSpc>
                <a:spcPts val="5180"/>
              </a:lnSpc>
              <a:spcBef>
                <a:spcPts val="760"/>
              </a:spcBef>
            </a:pPr>
            <a:r>
              <a:rPr dirty="0" spc="85"/>
              <a:t>Herausforderungen</a:t>
            </a:r>
            <a:r>
              <a:rPr dirty="0" spc="-220"/>
              <a:t> </a:t>
            </a:r>
            <a:r>
              <a:rPr dirty="0" spc="95"/>
              <a:t>bei</a:t>
            </a:r>
            <a:r>
              <a:rPr dirty="0" spc="-200"/>
              <a:t> </a:t>
            </a:r>
            <a:r>
              <a:rPr dirty="0" spc="75"/>
              <a:t>der </a:t>
            </a:r>
            <a:r>
              <a:rPr dirty="0" spc="125"/>
              <a:t>Beschaffungsplanung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50937" y="2726626"/>
            <a:ext cx="1947545" cy="66294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35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Komplexität</a:t>
            </a:r>
            <a:r>
              <a:rPr dirty="0" sz="2150" spc="6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und 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Volatilität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57801" y="3025457"/>
            <a:ext cx="224663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Risikomanagement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369300" y="2722880"/>
            <a:ext cx="2210435" cy="663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Nachhaltigkeit</a:t>
            </a:r>
            <a:r>
              <a:rPr dirty="0" sz="2150" spc="8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und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Compliance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46492" y="3886517"/>
            <a:ext cx="2548890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steht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vor</a:t>
            </a:r>
            <a:r>
              <a:rPr dirty="0" sz="155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Herausforderungen</a:t>
            </a:r>
            <a:r>
              <a:rPr dirty="0" sz="1550" spc="2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durch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zunehmende</a:t>
            </a:r>
            <a:r>
              <a:rPr dirty="0" sz="1550" spc="3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Komplexität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des</a:t>
            </a:r>
            <a:r>
              <a:rPr dirty="0" sz="1550" spc="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globalen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Beschaffungsmarktes</a:t>
            </a:r>
            <a:r>
              <a:rPr dirty="0" sz="1550" spc="3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volatilen</a:t>
            </a:r>
            <a:r>
              <a:rPr dirty="0" sz="1550" spc="10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Marktschwankungen,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1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genaue</a:t>
            </a:r>
            <a:r>
              <a:rPr dirty="0" sz="1550" spc="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Planung erschweren.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757801" y="3886517"/>
            <a:ext cx="2534285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effektive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Risikobewertung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40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minderung</a:t>
            </a:r>
            <a:r>
              <a:rPr dirty="0" sz="1550" spc="2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im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Beschaffungsprozess</a:t>
            </a:r>
            <a:r>
              <a:rPr dirty="0" sz="1550" spc="3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ist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entscheidend,</a:t>
            </a:r>
            <a:r>
              <a:rPr dirty="0" sz="1550" spc="2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um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Herausforderungen</a:t>
            </a:r>
            <a:r>
              <a:rPr dirty="0" sz="1550" spc="2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wie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Lieferantenrisiken,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Qualitätsschwankungen</a:t>
            </a:r>
            <a:r>
              <a:rPr dirty="0" sz="1550" spc="3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Preisvolatilität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bewältigen.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369300" y="3886517"/>
            <a:ext cx="2531110" cy="203073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ct val="93400"/>
              </a:lnSpc>
              <a:spcBef>
                <a:spcPts val="250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Einhaltung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Nachhaltigkeitsstandards,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ethischen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Vorgaben</a:t>
            </a:r>
            <a:r>
              <a:rPr dirty="0" sz="155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gesetzlichen</a:t>
            </a:r>
            <a:r>
              <a:rPr dirty="0" sz="1550" spc="2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Bestimmungen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erfordert</a:t>
            </a:r>
            <a:r>
              <a:rPr dirty="0" sz="1550" spc="1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umfassende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Integration</a:t>
            </a:r>
            <a:r>
              <a:rPr dirty="0" sz="1550" spc="1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Beschaffungsplanung,</a:t>
            </a:r>
            <a:r>
              <a:rPr dirty="0" sz="1550" spc="3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was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zusätzliche</a:t>
            </a:r>
            <a:r>
              <a:rPr dirty="0" sz="1550" spc="1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Herausforderungen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mit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sich</a:t>
            </a:r>
            <a:r>
              <a:rPr dirty="0" sz="1550" spc="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bringt.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353800" y="5619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3538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607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5"/>
              </a:spcBef>
            </a:pPr>
            <a:r>
              <a:rPr dirty="0" spc="55"/>
              <a:t>Optimierungsmöglichkeiten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9985" y="2722880"/>
            <a:ext cx="2200910" cy="663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Digitalisierung</a:t>
            </a:r>
            <a:r>
              <a:rPr dirty="0" sz="2150" spc="11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und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Automatisierung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757801" y="2421191"/>
            <a:ext cx="239522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Partnerschaften</a:t>
            </a:r>
            <a:r>
              <a:rPr dirty="0" sz="2150" spc="13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und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57801" y="2726372"/>
            <a:ext cx="141605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Lieferanten-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57801" y="3022028"/>
            <a:ext cx="1570355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management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69300" y="2722880"/>
            <a:ext cx="1684020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Bestands-</a:t>
            </a:r>
            <a:r>
              <a:rPr dirty="0" sz="2150" spc="10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und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69300" y="3028632"/>
            <a:ext cx="2375535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Kostenmanagement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46492" y="3886517"/>
            <a:ext cx="2444115" cy="159194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 Integration</a:t>
            </a:r>
            <a:r>
              <a:rPr dirty="0" sz="1550" spc="1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moderner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Technologien</a:t>
            </a:r>
            <a:r>
              <a:rPr dirty="0" sz="1550" spc="1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wie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künstliche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Intelligenz,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Datenanalyse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Automatisierung</a:t>
            </a:r>
            <a:r>
              <a:rPr dirty="0" sz="1550" spc="2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kann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 zu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einer</a:t>
            </a:r>
            <a:r>
              <a:rPr dirty="0" sz="155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Effizienzsteigerung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Prozessoptimierung</a:t>
            </a:r>
            <a:r>
              <a:rPr dirty="0" sz="1550" spc="25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führen.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57801" y="3886517"/>
            <a:ext cx="260223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enge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Zusammenarbeit</a:t>
            </a:r>
            <a:r>
              <a:rPr dirty="0" sz="1550" spc="2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mit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757801" y="4105846"/>
            <a:ext cx="259334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</a:t>
            </a:r>
            <a:r>
              <a:rPr dirty="0" sz="1550" spc="2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sowie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effektives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757801" y="4325302"/>
            <a:ext cx="24701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Lieferantenbewertungs-</a:t>
            </a:r>
            <a:r>
              <a:rPr dirty="0" sz="1550" spc="3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-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50">
                <a:solidFill>
                  <a:srgbClr val="585858"/>
                </a:solidFill>
                <a:latin typeface="Calibri"/>
                <a:cs typeface="Calibri"/>
              </a:rPr>
              <a:t>-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57801" y="4554156"/>
            <a:ext cx="252031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management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unterstützen</a:t>
            </a:r>
            <a:r>
              <a:rPr dirty="0" sz="1550" spc="1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757801" y="4773612"/>
            <a:ext cx="138366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Optimierung</a:t>
            </a:r>
            <a:r>
              <a:rPr dirty="0" sz="1550" spc="1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57801" y="4992941"/>
            <a:ext cx="244411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757801" y="5212715"/>
            <a:ext cx="1631314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Sicherstellung</a:t>
            </a:r>
            <a:r>
              <a:rPr dirty="0" sz="1550" spc="1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einer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57801" y="5432107"/>
            <a:ext cx="2069464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zuverlässigen</a:t>
            </a:r>
            <a:r>
              <a:rPr dirty="0" sz="1550" spc="1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Lieferkette.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369300" y="3886517"/>
            <a:ext cx="21101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 Implementierung</a:t>
            </a:r>
            <a:r>
              <a:rPr dirty="0" sz="1550" spc="2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8369300" y="4105846"/>
            <a:ext cx="1828164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Bestandskontroll-</a:t>
            </a:r>
            <a:r>
              <a:rPr dirty="0" sz="1550" spc="19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369300" y="4325302"/>
            <a:ext cx="212471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Kostenmanagement-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Tools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369300" y="4554156"/>
            <a:ext cx="19240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ermöglicht</a:t>
            </a:r>
            <a:r>
              <a:rPr dirty="0" sz="1550" spc="1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präzise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8369300" y="4773612"/>
            <a:ext cx="21399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Bedarfsplanung,</a:t>
            </a:r>
            <a:r>
              <a:rPr dirty="0" sz="1550" spc="3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reduziert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369300" y="4992941"/>
            <a:ext cx="204470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Überbestände</a:t>
            </a:r>
            <a:r>
              <a:rPr dirty="0" sz="1550" spc="2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senkt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8369300" y="5212715"/>
            <a:ext cx="1238250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gleichzeitig</a:t>
            </a:r>
            <a:r>
              <a:rPr dirty="0" sz="1550" spc="1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8369300" y="5432107"/>
            <a:ext cx="1667510" cy="26543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Beschaffungskosten.</a:t>
            </a:r>
            <a:endParaRPr sz="15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096000" y="0"/>
            <a:ext cx="3657600" cy="6858000"/>
          </a:xfrm>
          <a:custGeom>
            <a:avLst/>
            <a:gdLst/>
            <a:ahLst/>
            <a:cxnLst/>
            <a:rect l="l" t="t" r="r" b="b"/>
            <a:pathLst>
              <a:path w="3657600" h="6858000">
                <a:moveTo>
                  <a:pt x="3657600" y="0"/>
                </a:moveTo>
                <a:lnTo>
                  <a:pt x="0" y="0"/>
                </a:lnTo>
                <a:lnTo>
                  <a:pt x="0" y="6858000"/>
                </a:lnTo>
                <a:lnTo>
                  <a:pt x="3657600" y="6858000"/>
                </a:lnTo>
                <a:lnTo>
                  <a:pt x="3657600" y="0"/>
                </a:lnTo>
                <a:close/>
              </a:path>
            </a:pathLst>
          </a:custGeom>
          <a:solidFill>
            <a:srgbClr val="EE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353800" y="5619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3538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81905" y="716343"/>
            <a:ext cx="4656455" cy="7581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55"/>
              <a:t>Integration</a:t>
            </a:r>
            <a:r>
              <a:rPr dirty="0" spc="-200"/>
              <a:t> </a:t>
            </a:r>
            <a:r>
              <a:rPr dirty="0" spc="114"/>
              <a:t>von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581905" y="1374457"/>
            <a:ext cx="3425825" cy="758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spc="40">
                <a:solidFill>
                  <a:srgbClr val="252525"/>
                </a:solidFill>
                <a:latin typeface="Lucida Sans Unicode"/>
                <a:cs typeface="Lucida Sans Unicode"/>
              </a:rPr>
              <a:t>Lieferanten</a:t>
            </a:r>
            <a:endParaRPr sz="4800">
              <a:latin typeface="Lucida Sans Unicode"/>
              <a:cs typeface="Lucida Sans Unicode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352924" cy="6857999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8365870" y="2713672"/>
            <a:ext cx="174371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Bedeutung</a:t>
            </a:r>
            <a:r>
              <a:rPr dirty="0" sz="2150" spc="114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der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65870" y="3018536"/>
            <a:ext cx="1308735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Integration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8365870" y="3890581"/>
            <a:ext cx="2069464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enge</a:t>
            </a:r>
            <a:r>
              <a:rPr dirty="0" sz="1550" spc="2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Einbindung</a:t>
            </a:r>
            <a:r>
              <a:rPr dirty="0" sz="1550" spc="1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365870" y="4110037"/>
            <a:ext cx="146050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</a:t>
            </a:r>
            <a:r>
              <a:rPr dirty="0" sz="1550" spc="1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-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365870" y="4329366"/>
            <a:ext cx="271145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fördert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8365870" y="4558347"/>
            <a:ext cx="243141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Transparenz,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Kommunikation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365870" y="4777676"/>
            <a:ext cx="244983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Zusammenarbeit</a:t>
            </a:r>
            <a:r>
              <a:rPr dirty="0" sz="1550" spc="3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entlang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365870" y="4997132"/>
            <a:ext cx="234696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Lieferkette,</a:t>
            </a:r>
            <a:r>
              <a:rPr dirty="0" sz="1550" spc="229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was</a:t>
            </a:r>
            <a:r>
              <a:rPr dirty="0" sz="1550" spc="-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einer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365870" y="5216461"/>
            <a:ext cx="187642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erhöhten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Effizienz</a:t>
            </a:r>
            <a:r>
              <a:rPr dirty="0" sz="1550" spc="1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365870" y="5435917"/>
            <a:ext cx="13735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Flexibilität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führt.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77969" y="3890581"/>
            <a:ext cx="272034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umfassende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Integration</a:t>
            </a:r>
            <a:r>
              <a:rPr dirty="0" sz="1550" spc="1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577969" y="4110037"/>
            <a:ext cx="188277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ermöglicht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577969" y="4329366"/>
            <a:ext cx="95440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verbesserte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577969" y="4558347"/>
            <a:ext cx="245872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Lieferantenbeziehungen,</a:t>
            </a:r>
            <a:r>
              <a:rPr dirty="0" sz="1550" spc="2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77969" y="4777676"/>
            <a:ext cx="230187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höhere</a:t>
            </a:r>
            <a:r>
              <a:rPr dirty="0" sz="1550" spc="2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Produktqualität</a:t>
            </a:r>
            <a:r>
              <a:rPr dirty="0" sz="155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577969" y="4997132"/>
            <a:ext cx="273367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geringere</a:t>
            </a:r>
            <a:r>
              <a:rPr dirty="0" sz="1550" spc="1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Logistikkosten,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was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577969" y="5216461"/>
            <a:ext cx="2171065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Wettbewerbsfähigkeit</a:t>
            </a:r>
            <a:r>
              <a:rPr dirty="0" sz="1550" spc="1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577969" y="5435917"/>
            <a:ext cx="1828800" cy="2660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Unternehmens</a:t>
            </a:r>
            <a:r>
              <a:rPr dirty="0" sz="1550" spc="2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stärkt.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0313416" y="6596697"/>
            <a:ext cx="1376680" cy="1746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Photos</a:t>
            </a:r>
            <a:r>
              <a:rPr dirty="0" sz="950" spc="9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provided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by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7E7E7E"/>
                </a:solidFill>
                <a:latin typeface="Calibri"/>
                <a:cs typeface="Calibri"/>
              </a:rPr>
              <a:t>Pexels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577969" y="2713672"/>
            <a:ext cx="1802130" cy="3575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Vorteile</a:t>
            </a:r>
            <a:r>
              <a:rPr dirty="0" sz="2150" spc="5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für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das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577969" y="3018536"/>
            <a:ext cx="1660525" cy="35814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Unternehmen</a:t>
            </a:r>
            <a:endParaRPr sz="2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09600" y="5810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09600" y="6762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94792" rIns="0" bIns="0" rtlCol="0" vert="horz">
            <a:spAutoFit/>
          </a:bodyPr>
          <a:lstStyle/>
          <a:p>
            <a:pPr marL="88900" marR="5080">
              <a:lnSpc>
                <a:spcPts val="5180"/>
              </a:lnSpc>
              <a:spcBef>
                <a:spcPts val="760"/>
              </a:spcBef>
            </a:pPr>
            <a:r>
              <a:rPr dirty="0" spc="85"/>
              <a:t>Technologische </a:t>
            </a:r>
            <a:r>
              <a:rPr dirty="0" spc="-10"/>
              <a:t>Unterstützung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146492" y="2712402"/>
            <a:ext cx="5646420" cy="66230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 marR="5080" indent="3611245">
              <a:lnSpc>
                <a:spcPts val="2400"/>
              </a:lnSpc>
              <a:spcBef>
                <a:spcPts val="355"/>
              </a:spcBef>
              <a:tabLst>
                <a:tab pos="3623945" algn="l"/>
              </a:tabLst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Effiziente 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Moderne</a:t>
            </a:r>
            <a:r>
              <a:rPr dirty="0" sz="2150" spc="165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Technologien</a:t>
            </a: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	</a:t>
            </a: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Datenverwaltung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146492" y="3886517"/>
            <a:ext cx="2729230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Nutzung</a:t>
            </a:r>
            <a:r>
              <a:rPr dirty="0" sz="1550" spc="1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1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fortschrittlichen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Technologien</a:t>
            </a:r>
            <a:r>
              <a:rPr dirty="0" sz="1550" spc="1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wie</a:t>
            </a:r>
            <a:r>
              <a:rPr dirty="0" sz="155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Cloud-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Lösungen,</a:t>
            </a:r>
            <a:r>
              <a:rPr dirty="0" sz="1550" spc="25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Blockchain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Predictive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Analytics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bietet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umfassende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Unterstützung</a:t>
            </a:r>
            <a:r>
              <a:rPr dirty="0" sz="1550" spc="2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bei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Beschaffungsplanung</a:t>
            </a:r>
            <a:r>
              <a:rPr dirty="0" sz="1550" spc="3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ermöglicht</a:t>
            </a:r>
            <a:r>
              <a:rPr dirty="0" sz="1550" spc="1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datengetriebene Entscheidungen.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757801" y="3886517"/>
            <a:ext cx="2592705" cy="1591945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Einsatz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modernen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Datenmanagement-Tools</a:t>
            </a:r>
            <a:r>
              <a:rPr dirty="0" sz="1550" spc="2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Integrationsschnittstellen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erleichtert</a:t>
            </a:r>
            <a:r>
              <a:rPr dirty="0" sz="1550" spc="2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den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Datenaustausch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mit</a:t>
            </a:r>
            <a:r>
              <a:rPr dirty="0" sz="1550" spc="-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Lieferanten,</a:t>
            </a:r>
            <a:r>
              <a:rPr dirty="0" sz="1550" spc="1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verbessert</a:t>
            </a:r>
            <a:r>
              <a:rPr dirty="0" sz="1550" spc="2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Informationsverfügbarkeit</a:t>
            </a:r>
            <a:r>
              <a:rPr dirty="0" sz="1550" spc="30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optimiert</a:t>
            </a:r>
            <a:r>
              <a:rPr dirty="0" sz="1550" spc="1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1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Arbeitsprozesse.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96200" y="-1"/>
            <a:ext cx="4495800" cy="685799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574357" y="6596697"/>
            <a:ext cx="1384935" cy="1746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Photos</a:t>
            </a:r>
            <a:r>
              <a:rPr dirty="0" sz="950" spc="11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provided</a:t>
            </a:r>
            <a:r>
              <a:rPr dirty="0" sz="950" spc="14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by</a:t>
            </a:r>
            <a:r>
              <a:rPr dirty="0" sz="950" spc="13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7E7E7E"/>
                </a:solidFill>
                <a:latin typeface="Calibri"/>
                <a:cs typeface="Calibri"/>
              </a:rPr>
              <a:t>Pexels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609725" y="3219450"/>
            <a:ext cx="2638425" cy="3638550"/>
          </a:xfrm>
          <a:custGeom>
            <a:avLst/>
            <a:gdLst/>
            <a:ahLst/>
            <a:cxnLst/>
            <a:rect l="l" t="t" r="r" b="b"/>
            <a:pathLst>
              <a:path w="2638425" h="3638550">
                <a:moveTo>
                  <a:pt x="2638425" y="0"/>
                </a:moveTo>
                <a:lnTo>
                  <a:pt x="0" y="0"/>
                </a:lnTo>
                <a:lnTo>
                  <a:pt x="0" y="3638550"/>
                </a:lnTo>
                <a:lnTo>
                  <a:pt x="2638425" y="3638550"/>
                </a:lnTo>
                <a:lnTo>
                  <a:pt x="2638425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353800" y="5619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3538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1607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5"/>
              </a:spcBef>
            </a:pPr>
            <a:r>
              <a:rPr dirty="0" spc="125"/>
              <a:t>Risikomanagement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757801" y="2722880"/>
            <a:ext cx="1976755" cy="663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b="1">
                <a:solidFill>
                  <a:srgbClr val="404040"/>
                </a:solidFill>
                <a:latin typeface="Calibri"/>
                <a:cs typeface="Calibri"/>
              </a:rPr>
              <a:t>Strategien</a:t>
            </a:r>
            <a:r>
              <a:rPr dirty="0" sz="2150" spc="40" b="1">
                <a:solidFill>
                  <a:srgbClr val="404040"/>
                </a:solidFill>
                <a:latin typeface="Calibri"/>
                <a:cs typeface="Calibri"/>
              </a:rPr>
              <a:t> </a:t>
            </a:r>
            <a:r>
              <a:rPr dirty="0" sz="2150" spc="-25" b="1">
                <a:solidFill>
                  <a:srgbClr val="404040"/>
                </a:solidFill>
                <a:latin typeface="Calibri"/>
                <a:cs typeface="Calibri"/>
              </a:rPr>
              <a:t>zur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Risikominderung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69300" y="2722880"/>
            <a:ext cx="1791335" cy="6635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Kontinuierliche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Überwachung</a:t>
            </a:r>
            <a:endParaRPr sz="2150">
              <a:latin typeface="Calibri"/>
              <a:cs typeface="Calibri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57801" y="3886517"/>
            <a:ext cx="2758440" cy="203073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ct val="93400"/>
              </a:lnSpc>
              <a:spcBef>
                <a:spcPts val="250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Implementierung</a:t>
            </a:r>
            <a:r>
              <a:rPr dirty="0" sz="1550" spc="3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von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Risikomanagementstrategien</a:t>
            </a:r>
            <a:r>
              <a:rPr dirty="0" sz="1550" spc="3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wie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Frühwarnsystemen,</a:t>
            </a:r>
            <a:r>
              <a:rPr dirty="0" sz="1550" spc="2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alternative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</a:t>
            </a:r>
            <a:r>
              <a:rPr dirty="0" sz="1550" spc="1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Absicherungsinstrumenten</a:t>
            </a:r>
            <a:r>
              <a:rPr dirty="0" sz="1550" spc="4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hilft,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mögliche</a:t>
            </a:r>
            <a:r>
              <a:rPr dirty="0" sz="1550" spc="1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Störungen</a:t>
            </a:r>
            <a:r>
              <a:rPr dirty="0" sz="1550" spc="1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Lieferkette</a:t>
            </a:r>
            <a:r>
              <a:rPr dirty="0" sz="1550" spc="1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minimieren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5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</a:t>
            </a:r>
            <a:r>
              <a:rPr dirty="0" sz="155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Auswirkungen</a:t>
            </a:r>
            <a:r>
              <a:rPr dirty="0" sz="1550" spc="1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1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Risiken</a:t>
            </a:r>
            <a:r>
              <a:rPr dirty="0" sz="1550" spc="11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reduzieren.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369300" y="3886517"/>
            <a:ext cx="2667635" cy="1811020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245"/>
              </a:spcBef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kontinuierliche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Überwachung</a:t>
            </a:r>
            <a:r>
              <a:rPr dirty="0" sz="1550" spc="2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von</a:t>
            </a:r>
            <a:r>
              <a:rPr dirty="0" sz="155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Risiken</a:t>
            </a:r>
            <a:r>
              <a:rPr dirty="0" sz="1550" spc="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sowie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agile</a:t>
            </a:r>
            <a:r>
              <a:rPr dirty="0" sz="155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Anpassung</a:t>
            </a:r>
            <a:r>
              <a:rPr dirty="0" sz="1550" spc="2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veränderte</a:t>
            </a:r>
            <a:r>
              <a:rPr dirty="0" sz="1550" spc="1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Marktbedingungen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sind</a:t>
            </a:r>
            <a:r>
              <a:rPr dirty="0" sz="155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entscheidend,</a:t>
            </a:r>
            <a:r>
              <a:rPr dirty="0" sz="1550" spc="2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um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die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Lieferkettenresilienz</a:t>
            </a:r>
            <a:r>
              <a:rPr dirty="0" sz="1550" spc="25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-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stärken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Unterbrechungen</a:t>
            </a:r>
            <a:r>
              <a:rPr dirty="0" sz="1550" spc="2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zu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vermeiden.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2628900"/>
            <a:ext cx="2524125" cy="33147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0313416" y="6596697"/>
            <a:ext cx="1376680" cy="1746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Photos</a:t>
            </a:r>
            <a:r>
              <a:rPr dirty="0" sz="950" spc="9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provided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by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7E7E7E"/>
                </a:solidFill>
                <a:latin typeface="Calibri"/>
                <a:cs typeface="Calibri"/>
              </a:rPr>
              <a:t>Pexels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5362575" cy="6858000"/>
          </a:xfrm>
          <a:custGeom>
            <a:avLst/>
            <a:gdLst/>
            <a:ahLst/>
            <a:cxnLst/>
            <a:rect l="l" t="t" r="r" b="b"/>
            <a:pathLst>
              <a:path w="5362575" h="6858000">
                <a:moveTo>
                  <a:pt x="5362575" y="0"/>
                </a:moveTo>
                <a:lnTo>
                  <a:pt x="0" y="0"/>
                </a:lnTo>
                <a:lnTo>
                  <a:pt x="0" y="6858000"/>
                </a:lnTo>
                <a:lnTo>
                  <a:pt x="5362575" y="6858000"/>
                </a:lnTo>
                <a:lnTo>
                  <a:pt x="5362575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1353800" y="56197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11353800" y="657225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 h="0">
                <a:moveTo>
                  <a:pt x="0" y="0"/>
                </a:moveTo>
                <a:lnTo>
                  <a:pt x="304800" y="0"/>
                </a:lnTo>
              </a:path>
            </a:pathLst>
          </a:custGeom>
          <a:ln w="19050">
            <a:solidFill>
              <a:srgbClr val="25252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94792" rIns="0" bIns="0" rtlCol="0" vert="horz">
            <a:spAutoFit/>
          </a:bodyPr>
          <a:lstStyle/>
          <a:p>
            <a:pPr marL="88900" marR="5080">
              <a:lnSpc>
                <a:spcPts val="5180"/>
              </a:lnSpc>
              <a:spcBef>
                <a:spcPts val="760"/>
              </a:spcBef>
            </a:pPr>
            <a:r>
              <a:rPr dirty="0" spc="100"/>
              <a:t>Best</a:t>
            </a:r>
            <a:r>
              <a:rPr dirty="0" spc="-185"/>
              <a:t> </a:t>
            </a:r>
            <a:r>
              <a:rPr dirty="0" spc="165"/>
              <a:t>Practices</a:t>
            </a:r>
            <a:r>
              <a:rPr dirty="0" spc="-254"/>
              <a:t> </a:t>
            </a:r>
            <a:r>
              <a:rPr dirty="0" spc="90"/>
              <a:t>und </a:t>
            </a:r>
            <a:r>
              <a:rPr dirty="0" spc="-10"/>
              <a:t>Erfolgsfaktoren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1146492" y="2712402"/>
            <a:ext cx="2713355" cy="320484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 marR="5080">
              <a:lnSpc>
                <a:spcPts val="2400"/>
              </a:lnSpc>
              <a:spcBef>
                <a:spcPts val="355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Agile Beschaffungsstrategien</a:t>
            </a:r>
            <a:endParaRPr sz="2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14"/>
              </a:spcBef>
            </a:pPr>
            <a:endParaRPr sz="2150">
              <a:latin typeface="Calibri"/>
              <a:cs typeface="Calibri"/>
            </a:endParaRPr>
          </a:p>
          <a:p>
            <a:pPr marL="12700" marR="27305">
              <a:lnSpc>
                <a:spcPct val="93400"/>
              </a:lnSpc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Die Implementierung</a:t>
            </a:r>
            <a:r>
              <a:rPr dirty="0" sz="1550" spc="28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agiler Beschaffungsstrategien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ermöglicht</a:t>
            </a:r>
            <a:r>
              <a:rPr dirty="0" sz="1550" spc="1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flexible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Anpassung</a:t>
            </a:r>
            <a:r>
              <a:rPr dirty="0" sz="1550" spc="204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an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Marktveränderungen,</a:t>
            </a:r>
            <a:r>
              <a:rPr dirty="0" sz="1550" spc="3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eine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schnellere</a:t>
            </a:r>
            <a:r>
              <a:rPr dirty="0" sz="1550" spc="1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Entscheidungsfindung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eine</a:t>
            </a:r>
            <a:r>
              <a:rPr dirty="0" sz="155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erhöhte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Innovationsfähigkeit</a:t>
            </a:r>
            <a:r>
              <a:rPr dirty="0" sz="1550" spc="2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bei</a:t>
            </a:r>
            <a:r>
              <a:rPr dirty="0" sz="155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der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Beschaffungsplanung.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369300" y="2722880"/>
            <a:ext cx="2625090" cy="297497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2490"/>
              </a:lnSpc>
              <a:spcBef>
                <a:spcPts val="130"/>
              </a:spcBef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Kontinuierliche</a:t>
            </a:r>
            <a:endParaRPr sz="2150">
              <a:latin typeface="Calibri"/>
              <a:cs typeface="Calibri"/>
            </a:endParaRPr>
          </a:p>
          <a:p>
            <a:pPr marL="12700">
              <a:lnSpc>
                <a:spcPts val="2490"/>
              </a:lnSpc>
            </a:pPr>
            <a:r>
              <a:rPr dirty="0" sz="2150" spc="-10" b="1">
                <a:solidFill>
                  <a:srgbClr val="404040"/>
                </a:solidFill>
                <a:latin typeface="Calibri"/>
                <a:cs typeface="Calibri"/>
              </a:rPr>
              <a:t>Verbesserung</a:t>
            </a:r>
            <a:endParaRPr sz="21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70"/>
              </a:spcBef>
            </a:pPr>
            <a:endParaRPr sz="2150">
              <a:latin typeface="Calibri"/>
              <a:cs typeface="Calibri"/>
            </a:endParaRPr>
          </a:p>
          <a:p>
            <a:pPr marL="12700" marR="5080">
              <a:lnSpc>
                <a:spcPct val="93500"/>
              </a:lnSpc>
            </a:pP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Ein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Fokus</a:t>
            </a:r>
            <a:r>
              <a:rPr dirty="0" sz="155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auf</a:t>
            </a:r>
            <a:r>
              <a:rPr dirty="0" sz="1550" spc="1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kontinuierliche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Prozessverbesserung</a:t>
            </a:r>
            <a:r>
              <a:rPr dirty="0" sz="1550" spc="3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und</a:t>
            </a:r>
            <a:r>
              <a:rPr dirty="0" sz="1550" spc="-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5">
                <a:solidFill>
                  <a:srgbClr val="585858"/>
                </a:solidFill>
                <a:latin typeface="Calibri"/>
                <a:cs typeface="Calibri"/>
              </a:rPr>
              <a:t>ein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lernendes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Lieferantenmanagement</a:t>
            </a:r>
            <a:r>
              <a:rPr dirty="0" sz="1550" spc="2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20">
                <a:solidFill>
                  <a:srgbClr val="585858"/>
                </a:solidFill>
                <a:latin typeface="Calibri"/>
                <a:cs typeface="Calibri"/>
              </a:rPr>
              <a:t>sind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entscheidende</a:t>
            </a:r>
            <a:r>
              <a:rPr dirty="0" sz="1550" spc="18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Erfolgsfaktoren,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um</a:t>
            </a:r>
            <a:r>
              <a:rPr dirty="0" sz="155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sich</a:t>
            </a:r>
            <a:r>
              <a:rPr dirty="0" sz="155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den</a:t>
            </a:r>
            <a:r>
              <a:rPr dirty="0" sz="1550" spc="1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Herausforderungen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der</a:t>
            </a:r>
            <a:r>
              <a:rPr dirty="0" sz="1550" spc="5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Beschaffungsplanung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erfolgreich</a:t>
            </a:r>
            <a:r>
              <a:rPr dirty="0" sz="1550" spc="1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>
                <a:solidFill>
                  <a:srgbClr val="585858"/>
                </a:solidFill>
                <a:latin typeface="Calibri"/>
                <a:cs typeface="Calibri"/>
              </a:rPr>
              <a:t>zu</a:t>
            </a:r>
            <a:r>
              <a:rPr dirty="0" sz="155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550" spc="-10">
                <a:solidFill>
                  <a:srgbClr val="585858"/>
                </a:solidFill>
                <a:latin typeface="Calibri"/>
                <a:cs typeface="Calibri"/>
              </a:rPr>
              <a:t>stellen.</a:t>
            </a:r>
            <a:endParaRPr sz="1550">
              <a:latin typeface="Calibri"/>
              <a:cs typeface="Calibri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1500" y="2171700"/>
            <a:ext cx="2971800" cy="455295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313416" y="6596697"/>
            <a:ext cx="1376680" cy="1746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Photos</a:t>
            </a:r>
            <a:r>
              <a:rPr dirty="0" sz="950" spc="9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provided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>
                <a:solidFill>
                  <a:srgbClr val="7E7E7E"/>
                </a:solidFill>
                <a:latin typeface="Calibri"/>
                <a:cs typeface="Calibri"/>
              </a:rPr>
              <a:t>by</a:t>
            </a:r>
            <a:r>
              <a:rPr dirty="0" sz="950" spc="114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dirty="0" sz="950" spc="-10">
                <a:solidFill>
                  <a:srgbClr val="7E7E7E"/>
                </a:solidFill>
                <a:latin typeface="Calibri"/>
                <a:cs typeface="Calibri"/>
              </a:rPr>
              <a:t>Pexels</a:t>
            </a:r>
            <a:endParaRPr sz="9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2025-07-21T07:54:44Z</dcterms:created>
  <dcterms:modified xsi:type="dcterms:W3CDTF">2025-07-21T07:54:44Z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2024-05-06T00:00:00Z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2024-05-06T00:00:00Z</vt:filetime>
  </property>
</Properties>
</file>